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7" r:id="rId3"/>
    <p:sldId id="293" r:id="rId4"/>
    <p:sldId id="292" r:id="rId5"/>
    <p:sldId id="286" r:id="rId6"/>
    <p:sldId id="275" r:id="rId7"/>
    <p:sldId id="276" r:id="rId8"/>
    <p:sldId id="294" r:id="rId9"/>
    <p:sldId id="291" r:id="rId10"/>
    <p:sldId id="295" r:id="rId11"/>
    <p:sldId id="296" r:id="rId12"/>
    <p:sldId id="265" r:id="rId13"/>
    <p:sldId id="300" r:id="rId14"/>
    <p:sldId id="304" r:id="rId15"/>
    <p:sldId id="305" r:id="rId16"/>
    <p:sldId id="306" r:id="rId17"/>
    <p:sldId id="307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70" autoAdjust="0"/>
    <p:restoredTop sz="94626"/>
  </p:normalViewPr>
  <p:slideViewPr>
    <p:cSldViewPr snapToGrid="0">
      <p:cViewPr varScale="1">
        <p:scale>
          <a:sx n="70" d="100"/>
          <a:sy n="70" d="100"/>
        </p:scale>
        <p:origin x="7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3/13/2024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4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35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4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9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dificio de oficinas cubierto por gráficas del mercado bursátil">
            <a:extLst>
              <a:ext uri="{FF2B5EF4-FFF2-40B4-BE49-F238E27FC236}">
                <a16:creationId xmlns:a16="http://schemas.microsoft.com/office/drawing/2014/main" id="{8F42A2F6-6700-6557-C3F9-34529BB91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2" t="6484" r="14473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cs typeface="+mj-cs"/>
              </a:rPr>
              <a:t>evolución de los precios de alquiler en</a:t>
            </a:r>
            <a:r>
              <a:rPr lang="en-US" sz="3000">
                <a:solidFill>
                  <a:schemeClr val="bg1"/>
                </a:solidFill>
                <a:cs typeface="+mj-cs"/>
              </a:rPr>
              <a:t> </a:t>
            </a:r>
            <a:r>
              <a:rPr lang="en-US" sz="3000" b="1">
                <a:solidFill>
                  <a:schemeClr val="bg1"/>
                </a:solidFill>
                <a:cs typeface="+mj-cs"/>
              </a:rPr>
              <a:t>España, </a:t>
            </a:r>
            <a:br>
              <a:rPr lang="en-US" sz="3000" b="1">
                <a:solidFill>
                  <a:schemeClr val="bg1"/>
                </a:solidFill>
                <a:cs typeface="+mj-cs"/>
              </a:rPr>
            </a:br>
            <a:r>
              <a:rPr lang="en-US" sz="3000" b="1">
                <a:solidFill>
                  <a:schemeClr val="bg1"/>
                </a:solidFill>
                <a:cs typeface="+mj-cs"/>
              </a:rPr>
              <a:t>los últimos 10 años</a:t>
            </a:r>
            <a:endParaRPr lang="en-US" sz="30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D959818-BFF5-0C8D-0DD7-C0B3038B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959" y="1679071"/>
            <a:ext cx="4859841" cy="4859841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Comparativa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evolución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ipc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dirty="0">
                <a:solidFill>
                  <a:schemeClr val="bg1"/>
                </a:solidFill>
                <a:cs typeface="+mj-cs"/>
              </a:rPr>
              <a:t>con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los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salarios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y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precios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de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alquiler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ABC99BB7-30A5-D62A-BF21-0D67D3608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48" y="1679071"/>
            <a:ext cx="5854546" cy="45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4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34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HIPÓTESIS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r>
              <a:rPr lang="es-ES" b="1" dirty="0"/>
              <a:t>El aumento de viviendas turísticas incide en el precio de los alquileres</a:t>
            </a:r>
            <a:endParaRPr lang="es-E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849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666" y="205569"/>
            <a:ext cx="7385144" cy="979204"/>
          </a:xfrm>
        </p:spPr>
        <p:txBody>
          <a:bodyPr/>
          <a:lstStyle/>
          <a:p>
            <a:r>
              <a:rPr lang="en-US" dirty="0" err="1"/>
              <a:t>Crecimiento</a:t>
            </a:r>
            <a:r>
              <a:rPr lang="en-US" dirty="0"/>
              <a:t> </a:t>
            </a:r>
            <a:r>
              <a:rPr lang="en-US" dirty="0" err="1"/>
              <a:t>airbnb</a:t>
            </a:r>
            <a:endParaRPr lang="en-US" dirty="0"/>
          </a:p>
        </p:txBody>
      </p:sp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EF38865-CDB6-B3E4-EF20-4E47D6946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04" y="745317"/>
            <a:ext cx="9189110" cy="582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Imagen 2" descr="Imagen que contiene grande, rompecabezas, cubierto, grupo&#10;&#10;Descripción generada automáticamente">
            <a:extLst>
              <a:ext uri="{FF2B5EF4-FFF2-40B4-BE49-F238E27FC236}">
                <a16:creationId xmlns:a16="http://schemas.microsoft.com/office/drawing/2014/main" id="{B35485BF-2B20-FD33-68C1-E506D2FED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9" r="2" b="20307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CC5947C6-FCE1-9B3A-A3A2-F51E0C4BF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0" r="-1" b="19692"/>
          <a:stretch/>
        </p:blipFill>
        <p:spPr>
          <a:xfrm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EF8773B1-482E-B267-AFC7-7B86EE491C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53928" y="6355080"/>
            <a:ext cx="118872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09A01C0A-2BB6-49E7-91A3-DCB9F9F59583}" type="slidenum">
              <a:rPr lang="en-US" sz="160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13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" name="Marcador de pie de página 9">
            <a:extLst>
              <a:ext uri="{FF2B5EF4-FFF2-40B4-BE49-F238E27FC236}">
                <a16:creationId xmlns:a16="http://schemas.microsoft.com/office/drawing/2014/main" id="{7A4276C1-CB5D-EE76-7C0E-63E51E972770}"/>
              </a:ext>
            </a:extLst>
          </p:cNvPr>
          <p:cNvSpPr txBox="1">
            <a:spLocks/>
          </p:cNvSpPr>
          <p:nvPr/>
        </p:nvSpPr>
        <p:spPr>
          <a:xfrm>
            <a:off x="1780559" y="182549"/>
            <a:ext cx="3721209" cy="36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MADRID</a:t>
            </a:r>
          </a:p>
        </p:txBody>
      </p:sp>
      <p:sp>
        <p:nvSpPr>
          <p:cNvPr id="6" name="Marcador de pie de página 9">
            <a:extLst>
              <a:ext uri="{FF2B5EF4-FFF2-40B4-BE49-F238E27FC236}">
                <a16:creationId xmlns:a16="http://schemas.microsoft.com/office/drawing/2014/main" id="{39BA62D9-D7A9-6338-B552-F6C8EA4EC459}"/>
              </a:ext>
            </a:extLst>
          </p:cNvPr>
          <p:cNvSpPr txBox="1">
            <a:spLocks/>
          </p:cNvSpPr>
          <p:nvPr/>
        </p:nvSpPr>
        <p:spPr>
          <a:xfrm>
            <a:off x="2304286" y="6355080"/>
            <a:ext cx="3721209" cy="36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BARCELONA</a:t>
            </a:r>
          </a:p>
        </p:txBody>
      </p:sp>
      <p:sp>
        <p:nvSpPr>
          <p:cNvPr id="7" name="Marcador de pie de página 9">
            <a:extLst>
              <a:ext uri="{FF2B5EF4-FFF2-40B4-BE49-F238E27FC236}">
                <a16:creationId xmlns:a16="http://schemas.microsoft.com/office/drawing/2014/main" id="{57F33A1B-0BBA-1234-B64D-015740F299A9}"/>
              </a:ext>
            </a:extLst>
          </p:cNvPr>
          <p:cNvSpPr txBox="1">
            <a:spLocks/>
          </p:cNvSpPr>
          <p:nvPr/>
        </p:nvSpPr>
        <p:spPr>
          <a:xfrm>
            <a:off x="91440" y="2730633"/>
            <a:ext cx="2212846" cy="13491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PRESENCIA DE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AIRBNB</a:t>
            </a:r>
          </a:p>
        </p:txBody>
      </p:sp>
    </p:spTree>
    <p:extLst>
      <p:ext uri="{BB962C8B-B14F-4D97-AF65-F5344CB8AC3E}">
        <p14:creationId xmlns:p14="http://schemas.microsoft.com/office/powerpoint/2010/main" val="260593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3BCB9DC7-4A11-0C30-F6B9-18276906E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1" r="2" b="19675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0F3498AF-0299-540D-B569-802D24EF7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3" r="-1" b="20959"/>
          <a:stretch/>
        </p:blipFill>
        <p:spPr>
          <a:xfrm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EF8773B1-482E-B267-AFC7-7B86EE491C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53928" y="6355080"/>
            <a:ext cx="118872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09A01C0A-2BB6-49E7-91A3-DCB9F9F59583}" type="slidenum">
              <a:rPr lang="en-US" sz="160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14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7" name="Marcador de pie de página 9">
            <a:extLst>
              <a:ext uri="{FF2B5EF4-FFF2-40B4-BE49-F238E27FC236}">
                <a16:creationId xmlns:a16="http://schemas.microsoft.com/office/drawing/2014/main" id="{7BE142FF-89D2-7AB1-A1B9-E1C91079D049}"/>
              </a:ext>
            </a:extLst>
          </p:cNvPr>
          <p:cNvSpPr txBox="1">
            <a:spLocks/>
          </p:cNvSpPr>
          <p:nvPr/>
        </p:nvSpPr>
        <p:spPr>
          <a:xfrm>
            <a:off x="1780559" y="182549"/>
            <a:ext cx="3721209" cy="36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VALENCIA</a:t>
            </a:r>
          </a:p>
        </p:txBody>
      </p:sp>
      <p:sp>
        <p:nvSpPr>
          <p:cNvPr id="8" name="Marcador de pie de página 9">
            <a:extLst>
              <a:ext uri="{FF2B5EF4-FFF2-40B4-BE49-F238E27FC236}">
                <a16:creationId xmlns:a16="http://schemas.microsoft.com/office/drawing/2014/main" id="{54B05C39-76EB-21A7-A686-EF73B450CCF4}"/>
              </a:ext>
            </a:extLst>
          </p:cNvPr>
          <p:cNvSpPr txBox="1">
            <a:spLocks/>
          </p:cNvSpPr>
          <p:nvPr/>
        </p:nvSpPr>
        <p:spPr>
          <a:xfrm>
            <a:off x="2304286" y="6355080"/>
            <a:ext cx="3721209" cy="36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MÁLAGA</a:t>
            </a:r>
          </a:p>
        </p:txBody>
      </p:sp>
      <p:sp>
        <p:nvSpPr>
          <p:cNvPr id="9" name="Marcador de pie de página 9">
            <a:extLst>
              <a:ext uri="{FF2B5EF4-FFF2-40B4-BE49-F238E27FC236}">
                <a16:creationId xmlns:a16="http://schemas.microsoft.com/office/drawing/2014/main" id="{9F2F166D-A9B9-1BBE-0B46-9D55E144B000}"/>
              </a:ext>
            </a:extLst>
          </p:cNvPr>
          <p:cNvSpPr txBox="1">
            <a:spLocks/>
          </p:cNvSpPr>
          <p:nvPr/>
        </p:nvSpPr>
        <p:spPr>
          <a:xfrm>
            <a:off x="91440" y="2730633"/>
            <a:ext cx="2212846" cy="13491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PRESENCIA DE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AIRBNB</a:t>
            </a:r>
          </a:p>
        </p:txBody>
      </p:sp>
    </p:spTree>
    <p:extLst>
      <p:ext uri="{BB962C8B-B14F-4D97-AF65-F5344CB8AC3E}">
        <p14:creationId xmlns:p14="http://schemas.microsoft.com/office/powerpoint/2010/main" val="102284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69" y="75840"/>
            <a:ext cx="4729163" cy="3271838"/>
          </a:xfrm>
        </p:spPr>
      </p:pic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D8136691-0CEA-31C2-5252-1F08367075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597123"/>
            <a:ext cx="3373510" cy="4596334"/>
          </a:xfrm>
          <a:prstGeom prst="rect">
            <a:avLst/>
          </a:prstGeom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CF0EA364-E959-5E3E-6A74-1CA3F396D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110" y="91313"/>
            <a:ext cx="6375779" cy="4160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2F9CAC-F00A-5082-9FEE-DB474F027D89}"/>
              </a:ext>
            </a:extLst>
          </p:cNvPr>
          <p:cNvSpPr txBox="1">
            <a:spLocks/>
          </p:cNvSpPr>
          <p:nvPr/>
        </p:nvSpPr>
        <p:spPr>
          <a:xfrm>
            <a:off x="-1374722" y="107928"/>
            <a:ext cx="7319749" cy="1457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en-US" sz="2000" dirty="0" err="1">
                <a:solidFill>
                  <a:schemeClr val="accent1"/>
                </a:solidFill>
                <a:cs typeface="+mj-cs"/>
              </a:rPr>
              <a:t>Evolución</a:t>
            </a:r>
            <a:r>
              <a:rPr lang="en-US" sz="2000" dirty="0">
                <a:solidFill>
                  <a:schemeClr val="accent1"/>
                </a:solidFill>
                <a:cs typeface="+mj-cs"/>
              </a:rPr>
              <a:t> del</a:t>
            </a:r>
          </a:p>
          <a:p>
            <a:pPr algn="ctr"/>
            <a:r>
              <a:rPr lang="en-US" sz="2000" dirty="0" err="1">
                <a:solidFill>
                  <a:schemeClr val="accent1"/>
                </a:solidFill>
                <a:cs typeface="+mj-cs"/>
              </a:rPr>
              <a:t>Precio</a:t>
            </a:r>
            <a:r>
              <a:rPr lang="en-US" sz="2000" dirty="0">
                <a:solidFill>
                  <a:schemeClr val="accent1"/>
                </a:solidFill>
                <a:cs typeface="+mj-cs"/>
              </a:rPr>
              <a:t> de </a:t>
            </a:r>
            <a:r>
              <a:rPr lang="en-US" sz="2000" dirty="0" err="1">
                <a:solidFill>
                  <a:schemeClr val="accent1"/>
                </a:solidFill>
                <a:cs typeface="+mj-cs"/>
              </a:rPr>
              <a:t>los</a:t>
            </a:r>
            <a:endParaRPr lang="en-US" sz="2000" dirty="0">
              <a:solidFill>
                <a:schemeClr val="accent1"/>
              </a:solidFill>
              <a:cs typeface="+mj-cs"/>
            </a:endParaRPr>
          </a:p>
          <a:p>
            <a:pPr algn="ctr"/>
            <a:r>
              <a:rPr lang="en-US" sz="2000" dirty="0" err="1">
                <a:solidFill>
                  <a:schemeClr val="accent1"/>
                </a:solidFill>
                <a:cs typeface="+mj-cs"/>
              </a:rPr>
              <a:t>Alquileres</a:t>
            </a:r>
            <a:endParaRPr lang="en-US" sz="2000" dirty="0">
              <a:solidFill>
                <a:schemeClr val="accent1"/>
              </a:solidFill>
              <a:cs typeface="+mj-cs"/>
            </a:endParaRPr>
          </a:p>
          <a:p>
            <a:pPr algn="ctr"/>
            <a:r>
              <a:rPr lang="en-US" sz="1400" dirty="0">
                <a:solidFill>
                  <a:schemeClr val="accent1"/>
                </a:solidFill>
                <a:cs typeface="+mj-cs"/>
              </a:rPr>
              <a:t>(Madrid, Barcelona,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Valencia,</a:t>
            </a:r>
            <a:r>
              <a:rPr lang="en-US" sz="1400" dirty="0">
                <a:solidFill>
                  <a:schemeClr val="accent1"/>
                </a:solidFill>
                <a:cs typeface="+mj-cs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cs typeface="+mj-cs"/>
              </a:rPr>
              <a:t>málaga</a:t>
            </a:r>
            <a:r>
              <a:rPr lang="en-US" sz="1400" dirty="0">
                <a:solidFill>
                  <a:schemeClr val="accent1"/>
                </a:solidFill>
                <a:cs typeface="+mj-cs"/>
              </a:rPr>
              <a:t>)</a:t>
            </a:r>
          </a:p>
        </p:txBody>
      </p:sp>
      <p:pic>
        <p:nvPicPr>
          <p:cNvPr id="4" name="Imagen 3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69B0B681-CECB-CAC1-A9FB-E46AB64B2B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7782" y="4180261"/>
            <a:ext cx="9566410" cy="25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6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6183" y="717452"/>
            <a:ext cx="12857870" cy="6708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Comparativa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evolución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índice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vut</a:t>
            </a:r>
            <a:br>
              <a:rPr lang="en-US" sz="1800" dirty="0">
                <a:solidFill>
                  <a:schemeClr val="bg1"/>
                </a:solidFill>
                <a:cs typeface="+mj-cs"/>
              </a:rPr>
            </a:br>
            <a:r>
              <a:rPr lang="en-US" sz="1800" dirty="0">
                <a:solidFill>
                  <a:schemeClr val="bg1"/>
                </a:solidFill>
                <a:cs typeface="+mj-cs"/>
              </a:rPr>
              <a:t>(Vivienda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uso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turístico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)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,con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ecios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alquiler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010C60-A2CE-9FB1-121A-E1AA5EC5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48" y="1950642"/>
            <a:ext cx="11469409" cy="4535355"/>
          </a:xfrm>
          <a:prstGeom prst="rect">
            <a:avLst/>
          </a:prstGeom>
        </p:spPr>
      </p:pic>
      <p:pic>
        <p:nvPicPr>
          <p:cNvPr id="3" name="Picture Placeholder 7" descr="Upward trend with solid fill">
            <a:extLst>
              <a:ext uri="{FF2B5EF4-FFF2-40B4-BE49-F238E27FC236}">
                <a16:creationId xmlns:a16="http://schemas.microsoft.com/office/drawing/2014/main" id="{E144CF0E-2771-7991-45CD-E859DFFAC7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274" b="5274"/>
          <a:stretch/>
        </p:blipFill>
        <p:spPr>
          <a:xfrm>
            <a:off x="9982200" y="1533241"/>
            <a:ext cx="1159161" cy="10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8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DFC6020-6CB2-FE58-FA50-CBEA5540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78" y="1541378"/>
            <a:ext cx="5007754" cy="4997534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Imagen 4" descr="Teams&#10;&#10;Descripción generada automáticamente con confianza baja">
            <a:extLst>
              <a:ext uri="{FF2B5EF4-FFF2-40B4-BE49-F238E27FC236}">
                <a16:creationId xmlns:a16="http://schemas.microsoft.com/office/drawing/2014/main" id="{83E46C0C-321D-CBAC-EAAB-90B6E91C7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14" y="1514240"/>
            <a:ext cx="5989332" cy="49194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EF5C8DA-A031-583C-9CB0-A8EA7084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6183" y="717452"/>
            <a:ext cx="12857870" cy="6708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Comparativa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evolución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índice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vut</a:t>
            </a:r>
            <a:br>
              <a:rPr lang="en-US" sz="1800" dirty="0">
                <a:solidFill>
                  <a:schemeClr val="bg1"/>
                </a:solidFill>
                <a:cs typeface="+mj-cs"/>
              </a:rPr>
            </a:br>
            <a:r>
              <a:rPr lang="en-US" sz="1800" dirty="0">
                <a:solidFill>
                  <a:schemeClr val="bg1"/>
                </a:solidFill>
                <a:cs typeface="+mj-cs"/>
              </a:rPr>
              <a:t>(Vivienda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uso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turístico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)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,con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ecios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alquiler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978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5" y="382137"/>
            <a:ext cx="5744335" cy="979204"/>
          </a:xfrm>
        </p:spPr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490" y="1095755"/>
            <a:ext cx="6766360" cy="5065386"/>
          </a:xfrm>
        </p:spPr>
        <p:txBody>
          <a:bodyPr/>
          <a:lstStyle/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HIPÓTESIS 1: </a:t>
            </a:r>
            <a:r>
              <a:rPr lang="es-E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y subida de los alquileres impiden la emancipación de los jóvenes</a:t>
            </a:r>
          </a:p>
          <a:p>
            <a:r>
              <a:rPr lang="es-ES" dirty="0"/>
              <a:t>Con los datos analizados pude comprobar la no correlación entre salarios y precios de alquiler, lo que confirma la </a:t>
            </a:r>
          </a:p>
          <a:p>
            <a:r>
              <a:rPr lang="es-ES" dirty="0"/>
              <a:t>hipótesis.</a:t>
            </a:r>
            <a:endParaRPr lang="es-ES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1" dirty="0">
                <a:solidFill>
                  <a:srgbClr val="569CD6"/>
                </a:solidFill>
                <a:latin typeface="Consolas" panose="020B0609020204030204" pitchFamily="49" charset="0"/>
              </a:rPr>
              <a:t>HIPÓTESIS 2: </a:t>
            </a:r>
            <a:r>
              <a:rPr lang="es-E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 aumento de viviendas turísticas incide en el precio de los alquileres</a:t>
            </a:r>
          </a:p>
          <a:p>
            <a:r>
              <a:rPr lang="es-ES" dirty="0"/>
              <a:t>Con los datos analizados no pude comprobar la relación directa entre el aumento de viviendas turísticas y la subida de los alquileres, en próximos análisis me gustaría centrarme en áreas más pequeñas (barrios) para ver cómo les ha afectado.</a:t>
            </a:r>
          </a:p>
          <a:p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2483" y="2141357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43865006"/>
              </p:ext>
            </p:extLst>
          </p:nvPr>
        </p:nvGraphicFramePr>
        <p:xfrm>
          <a:off x="5945867" y="657854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La crisis económica, los problemas de índole económica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El </a:t>
                      </a:r>
                      <a:r>
                        <a:rPr lang="en-US" b="0" i="0" dirty="0" err="1">
                          <a:latin typeface="Avenir Next LT Pro" panose="020B0504020202020204" pitchFamily="34" charset="77"/>
                        </a:rPr>
                        <a:t>paro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La sanidad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La </a:t>
                      </a:r>
                      <a:r>
                        <a:rPr lang="en-US" b="0" i="0" dirty="0" err="1">
                          <a:latin typeface="Avenir Next LT Pro" panose="020B0504020202020204" pitchFamily="34" charset="77"/>
                        </a:rPr>
                        <a:t>vivienda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Avenir Next LT Pro" panose="020B0504020202020204" pitchFamily="34" charset="77"/>
                        </a:rPr>
                        <a:t>Corrupción</a:t>
                      </a: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, mala </a:t>
                      </a:r>
                      <a:r>
                        <a:rPr lang="en-US" b="0" i="0" dirty="0" err="1">
                          <a:latin typeface="Avenir Next LT Pro" panose="020B0504020202020204" pitchFamily="34" charset="77"/>
                        </a:rPr>
                        <a:t>gestión</a:t>
                      </a: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b="0" i="0" dirty="0" err="1">
                          <a:latin typeface="Avenir Next LT Pro" panose="020B0504020202020204" pitchFamily="34" charset="77"/>
                        </a:rPr>
                        <a:t>política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pic>
        <p:nvPicPr>
          <p:cNvPr id="4" name="Imagen 3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A509AC69-99CB-AC1C-5F2E-A0805B33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379"/>
            <a:ext cx="7550678" cy="520661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76515" y="667603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75280" y="1200561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75280" y="2383499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75280" y="3566437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75280" y="4749375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75280" y="5932313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42" y="477958"/>
            <a:ext cx="6803422" cy="2668516"/>
          </a:xfrm>
        </p:spPr>
        <p:txBody>
          <a:bodyPr/>
          <a:lstStyle/>
          <a:p>
            <a:r>
              <a:rPr lang="en-US" sz="2400" dirty="0"/>
              <a:t>PRINCIPALES PROBLEMAS QUE AFECTAN A LOS ESPAÑOLES, SEGÚN EL CIS</a:t>
            </a: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C3C56E0-9142-F621-1817-5758DEAE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1674"/>
            <a:ext cx="11277600" cy="445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3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Gráfico">
            <a:extLst>
              <a:ext uri="{FF2B5EF4-FFF2-40B4-BE49-F238E27FC236}">
                <a16:creationId xmlns:a16="http://schemas.microsoft.com/office/drawing/2014/main" id="{F596B53B-2A09-F199-756C-9DFB900E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1674"/>
            <a:ext cx="11277600" cy="445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41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34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HIPÓTESIS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Bajos salarios y subida de los alquileres impiden la emancipación de los jóvenes</a:t>
            </a:r>
            <a:endParaRPr lang="en-US" sz="18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87" y="80323"/>
            <a:ext cx="5548110" cy="6697353"/>
          </a:xfrm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59" y="1479926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2DDC1C5-F788-EDC4-66FE-449D7BEA8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22" y="1662961"/>
            <a:ext cx="11521090" cy="45824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98C36E-49D1-A361-F14A-222CE869252C}"/>
              </a:ext>
            </a:extLst>
          </p:cNvPr>
          <p:cNvSpPr txBox="1"/>
          <p:nvPr/>
        </p:nvSpPr>
        <p:spPr>
          <a:xfrm>
            <a:off x="5992967" y="238306"/>
            <a:ext cx="583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· España tiene una de las edades medias de emancipación más altas de Europa, a los 30,3 años.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C9F963E-2F86-9E0F-6C49-64E3322DE12E}"/>
              </a:ext>
            </a:extLst>
          </p:cNvPr>
          <p:cNvSpPr txBox="1"/>
          <p:nvPr/>
        </p:nvSpPr>
        <p:spPr>
          <a:xfrm>
            <a:off x="5992967" y="884637"/>
            <a:ext cx="583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· En el primer semestre de 2021, se registró la tasa de emancipación más baja desde 1998: 14,9 %.</a:t>
            </a: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920" y="157162"/>
            <a:ext cx="4729163" cy="3271838"/>
          </a:xfrm>
        </p:spPr>
      </p:pic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D8136691-0CEA-31C2-5252-1F08367075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186" y="1793081"/>
            <a:ext cx="3407089" cy="4642085"/>
          </a:xfrm>
          <a:prstGeom prst="rect">
            <a:avLst/>
          </a:prstGeom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115609C-6466-E232-596E-91648C696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5192" y="1153236"/>
            <a:ext cx="8539453" cy="55476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2F9CAC-F00A-5082-9FEE-DB474F027D89}"/>
              </a:ext>
            </a:extLst>
          </p:cNvPr>
          <p:cNvSpPr txBox="1">
            <a:spLocks/>
          </p:cNvSpPr>
          <p:nvPr/>
        </p:nvSpPr>
        <p:spPr>
          <a:xfrm>
            <a:off x="4488203" y="426712"/>
            <a:ext cx="7319749" cy="726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en-US" sz="3200" dirty="0" err="1">
                <a:solidFill>
                  <a:schemeClr val="accent1"/>
                </a:solidFill>
                <a:cs typeface="+mj-cs"/>
              </a:rPr>
              <a:t>Evolución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 del </a:t>
            </a:r>
            <a:r>
              <a:rPr lang="en-US" sz="3200" dirty="0" err="1">
                <a:solidFill>
                  <a:schemeClr val="accent1"/>
                </a:solidFill>
                <a:cs typeface="+mj-cs"/>
              </a:rPr>
              <a:t>precio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 del </a:t>
            </a:r>
            <a:r>
              <a:rPr lang="en-US" sz="3200" dirty="0" err="1">
                <a:solidFill>
                  <a:schemeClr val="accent1"/>
                </a:solidFill>
                <a:cs typeface="+mj-cs"/>
              </a:rPr>
              <a:t>alquiler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(</a:t>
            </a:r>
            <a:r>
              <a:rPr lang="en-US" sz="3200" dirty="0" err="1">
                <a:solidFill>
                  <a:schemeClr val="accent1"/>
                </a:solidFill>
                <a:cs typeface="+mj-cs"/>
              </a:rPr>
              <a:t>españa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920" y="157162"/>
            <a:ext cx="4729163" cy="3271838"/>
          </a:xfrm>
        </p:spPr>
      </p:pic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D8136691-0CEA-31C2-5252-1F08367075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186" y="1793081"/>
            <a:ext cx="3407089" cy="4642085"/>
          </a:xfrm>
          <a:prstGeom prst="rect">
            <a:avLst/>
          </a:prstGeom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115609C-6466-E232-596E-91648C696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5192" y="1153236"/>
            <a:ext cx="8539453" cy="55476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2F9CAC-F00A-5082-9FEE-DB474F027D89}"/>
              </a:ext>
            </a:extLst>
          </p:cNvPr>
          <p:cNvSpPr txBox="1">
            <a:spLocks/>
          </p:cNvSpPr>
          <p:nvPr/>
        </p:nvSpPr>
        <p:spPr>
          <a:xfrm>
            <a:off x="4488203" y="426712"/>
            <a:ext cx="7319749" cy="726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en-US" sz="3200" dirty="0" err="1">
                <a:solidFill>
                  <a:schemeClr val="accent1"/>
                </a:solidFill>
                <a:cs typeface="+mj-cs"/>
              </a:rPr>
              <a:t>Evolución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 del </a:t>
            </a:r>
            <a:r>
              <a:rPr lang="en-US" sz="3200" dirty="0" err="1">
                <a:solidFill>
                  <a:schemeClr val="accent1"/>
                </a:solidFill>
                <a:cs typeface="+mj-cs"/>
              </a:rPr>
              <a:t>salario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 MEDIO (</a:t>
            </a:r>
            <a:r>
              <a:rPr lang="en-US" sz="3200" dirty="0" err="1">
                <a:solidFill>
                  <a:schemeClr val="accent1"/>
                </a:solidFill>
                <a:cs typeface="+mj-cs"/>
              </a:rPr>
              <a:t>españa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)</a:t>
            </a: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9214128-7418-4A05-26A7-D9B1D6631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5192" y="1153235"/>
            <a:ext cx="8711864" cy="55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32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Comparativa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evolución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ipc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dirty="0">
                <a:solidFill>
                  <a:schemeClr val="bg1"/>
                </a:solidFill>
                <a:cs typeface="+mj-cs"/>
              </a:rPr>
              <a:t>con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los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salarios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y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precios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de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alquiler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6A59D08-261A-285E-210E-3D23C23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3" y="2004366"/>
            <a:ext cx="11479863" cy="4534545"/>
          </a:xfrm>
          <a:prstGeom prst="rect">
            <a:avLst/>
          </a:prstGeom>
        </p:spPr>
      </p:pic>
      <p:pic>
        <p:nvPicPr>
          <p:cNvPr id="11" name="Picture Placeholder 7" descr="Upward trend with solid fill">
            <a:extLst>
              <a:ext uri="{FF2B5EF4-FFF2-40B4-BE49-F238E27FC236}">
                <a16:creationId xmlns:a16="http://schemas.microsoft.com/office/drawing/2014/main" id="{1E473D58-ADCE-9B9E-EEBF-4CFDB6F106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274" b="5274"/>
          <a:stretch/>
        </p:blipFill>
        <p:spPr>
          <a:xfrm>
            <a:off x="10069478" y="1486315"/>
            <a:ext cx="1159161" cy="10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2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691F44B-80B8-4A71-AA1E-647E34526F77}">
  <we:reference id="wa200003891" version="1.0.0.1" store="es-ES" storeType="OMEX"/>
  <we:alternateReferences>
    <we:reference id="wa200003891" version="1.0.0.1" store="WA200003891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331</Words>
  <Application>Microsoft Office PowerPoint</Application>
  <PresentationFormat>Panorámica</PresentationFormat>
  <Paragraphs>50</Paragraphs>
  <Slides>18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Meiryo</vt:lpstr>
      <vt:lpstr>Arial</vt:lpstr>
      <vt:lpstr>Arial Black</vt:lpstr>
      <vt:lpstr>Avenir Next LT Pro</vt:lpstr>
      <vt:lpstr>Calibri</vt:lpstr>
      <vt:lpstr>Consolas</vt:lpstr>
      <vt:lpstr>Office Theme</vt:lpstr>
      <vt:lpstr>evolución de los precios de alquiler en España,  los últimos 10 años</vt:lpstr>
      <vt:lpstr>PRINCIPALES PROBLEMAS QUE AFECTAN A LOS ESPAÑOLES, SEGÚN EL CIS</vt:lpstr>
      <vt:lpstr>Presentación de PowerPoint</vt:lpstr>
      <vt:lpstr>Presentación de PowerPoint</vt:lpstr>
      <vt:lpstr>HIPÓTESIS 1</vt:lpstr>
      <vt:lpstr>Presentación de PowerPoint</vt:lpstr>
      <vt:lpstr>Presentación de PowerPoint</vt:lpstr>
      <vt:lpstr>Presentación de PowerPoint</vt:lpstr>
      <vt:lpstr>Comparativa de la evolución del ipc, con los salarios y precios de alquiler</vt:lpstr>
      <vt:lpstr>Comparativa de la evolución del ipc, con los salarios y precios de alquiler</vt:lpstr>
      <vt:lpstr>HIPÓTESIS 2</vt:lpstr>
      <vt:lpstr>Crecimiento airbnb</vt:lpstr>
      <vt:lpstr>Presentación de PowerPoint</vt:lpstr>
      <vt:lpstr>Presentación de PowerPoint</vt:lpstr>
      <vt:lpstr>Presentación de PowerPoint</vt:lpstr>
      <vt:lpstr>Comparativa de la evolución del índice vut (Vivienda uso turístico),con los precios de alquiler</vt:lpstr>
      <vt:lpstr>Comparativa de la evolución del índice vut (Vivienda uso turístico),con los precios de alquiler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2024-03-13T18:38:19Z</dcterms:modified>
</cp:coreProperties>
</file>